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1" r:id="rId9"/>
    <p:sldId id="442" r:id="rId10"/>
    <p:sldId id="440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269" r:id="rId22"/>
    <p:sldId id="280" r:id="rId23"/>
    <p:sldId id="281" r:id="rId24"/>
    <p:sldId id="282" r:id="rId25"/>
    <p:sldId id="283" r:id="rId26"/>
    <p:sldId id="284" r:id="rId27"/>
    <p:sldId id="285" r:id="rId28"/>
    <p:sldId id="431" r:id="rId29"/>
    <p:sldId id="400" r:id="rId30"/>
    <p:sldId id="430" r:id="rId31"/>
    <p:sldId id="402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273" r:id="rId57"/>
    <p:sldId id="380" r:id="rId58"/>
    <p:sldId id="399" r:id="rId59"/>
    <p:sldId id="382" r:id="rId60"/>
    <p:sldId id="398" r:id="rId61"/>
    <p:sldId id="433" r:id="rId62"/>
    <p:sldId id="432" r:id="rId63"/>
    <p:sldId id="304" r:id="rId6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</a:t>
          </a:r>
          <a:r>
            <a:rPr lang="en-US" altLang="zh-TW" sz="2800"/>
            <a:t>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</a:t>
          </a:r>
          <a:r>
            <a:rPr lang="en-US" altLang="zh-TW" sz="2800" kern="1200"/>
            <a:t>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5.wmf"/><Relationship Id="rId1" Type="http://schemas.openxmlformats.org/officeDocument/2006/relationships/image" Target="../media/image31.wmf"/><Relationship Id="rId4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9ADF1-A907-4EF5-8611-3E98F29719D1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7412-3632-4F86-9F0D-96DD71995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56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待處理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放 </a:t>
            </a:r>
            <a:r>
              <a:rPr lang="en-US" altLang="zh-TW" dirty="0" err="1"/>
              <a:t>cieba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幫忙組隊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62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1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840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78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先端企業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AlpacaDB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61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72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153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10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732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27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機器學習專家、</a:t>
            </a:r>
            <a:endParaRPr lang="en-US" altLang="zh-TW" dirty="0"/>
          </a:p>
          <a:p>
            <a:r>
              <a:rPr lang="zh-TW" altLang="en-US" dirty="0"/>
              <a:t>資料科學家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97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楊靖平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李佳軒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class classification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葉政杰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蔡哲平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by deep 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徐瑞陽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陳奕禎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reduction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茅耀文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Factorization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周儒杰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王耀賢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multi-class classification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RNN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王上銘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宋昀蓁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229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http://baike.baidu.com/view/3928303.htm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47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02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作業共六個，由個人獨立完成。每個作業包含實作和理論兩部分，實作部分需繳交程式碼由助教驗證成果，理論部分需繳交報告並回答指定的問題。 </a:t>
            </a:r>
          </a:p>
          <a:p>
            <a:endParaRPr lang="en-US" altLang="zh-TW" dirty="0"/>
          </a:p>
          <a:p>
            <a:r>
              <a:rPr lang="en-US" altLang="zh-TW" dirty="0"/>
              <a:t>--- </a:t>
            </a:r>
            <a:r>
              <a:rPr lang="zh-TW" altLang="en-US" dirty="0"/>
              <a:t>實作部分：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程式碼：程式碼符合指定格式可以順利執行即得滿分，如格式錯誤經助教要求修改後才能執行會被扣分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執行結果：程式碼執行結果達到指定的正確率即得到滿分，未達指定正確率按和指定正確率的差距扣分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課堂內競賽成績：同學上傳程式執行結果到競賽專用平台 </a:t>
            </a:r>
            <a:r>
              <a:rPr lang="en-US" altLang="zh-TW" dirty="0" err="1"/>
              <a:t>Kaggle</a:t>
            </a:r>
            <a:r>
              <a:rPr lang="zh-TW" altLang="en-US" dirty="0"/>
              <a:t>，可以即時得知成果，並可得知在班級中的排名，根據排名給予分數。課堂內競賽成績優異的同學會被邀請在課堂上發表，會有額外的加分。課堂內競賽視同考試，嚴禁任何作弊行為，例如：在機器學習過程中使用禁止使用的資料，如測試資料</a:t>
            </a:r>
            <a:r>
              <a:rPr lang="en-US" altLang="zh-TW" dirty="0"/>
              <a:t>(</a:t>
            </a:r>
            <a:r>
              <a:rPr lang="zh-TW" altLang="en-US" dirty="0"/>
              <a:t>視同考試攜帶小抄</a:t>
            </a:r>
            <a:r>
              <a:rPr lang="en-US" altLang="zh-TW" dirty="0"/>
              <a:t>)</a:t>
            </a:r>
            <a:r>
              <a:rPr lang="zh-TW" altLang="en-US" dirty="0"/>
              <a:t>、註冊多重分身參加比賽</a:t>
            </a:r>
            <a:r>
              <a:rPr lang="en-US" altLang="zh-TW" dirty="0"/>
              <a:t>(</a:t>
            </a:r>
            <a:r>
              <a:rPr lang="zh-TW" altLang="en-US" dirty="0"/>
              <a:t>視同考試請人代考</a:t>
            </a:r>
            <a:r>
              <a:rPr lang="en-US" altLang="zh-TW" dirty="0"/>
              <a:t>) </a:t>
            </a:r>
          </a:p>
          <a:p>
            <a:endParaRPr lang="en-US" altLang="zh-TW" dirty="0"/>
          </a:p>
          <a:p>
            <a:r>
              <a:rPr lang="en-US" altLang="zh-TW" dirty="0"/>
              <a:t>--- </a:t>
            </a:r>
            <a:r>
              <a:rPr lang="zh-TW" altLang="en-US" dirty="0"/>
              <a:t>理論部分：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回答指定問題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自由發揮，例如同學可以比較不同的機器學習方法做深入的分析。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找不到隊友也沒關係，老師可以幫忙配對。老師會準備數個實際的機器學習競賽題目，這些題目都非常具有挑戰性，需要使用多種機器學習技術才能完成，學生可以從中選取一個題目完成。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3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另有助教時間由助教講授作業。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98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另有助教時間由助教講授作業。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79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許宗嫄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李佳軒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楊靖平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李佳軒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class classification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葉政杰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蔡哲平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by deep 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徐瑞陽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陳奕禎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reduction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茅耀文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Factorization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周儒杰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王耀賢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multi-class classification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RNN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王上銘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宋昀蓁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94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2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2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21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5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7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35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7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64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97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4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34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1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8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0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6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0.jpeg"/><Relationship Id="rId4" Type="http://schemas.openxmlformats.org/officeDocument/2006/relationships/image" Target="../media/image27.wmf"/><Relationship Id="rId9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wmf"/><Relationship Id="rId12" Type="http://schemas.openxmlformats.org/officeDocument/2006/relationships/image" Target="../media/image33.wmf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png"/><Relationship Id="rId5" Type="http://schemas.openxmlformats.org/officeDocument/2006/relationships/image" Target="../media/image31.wmf"/><Relationship Id="rId15" Type="http://schemas.openxmlformats.org/officeDocument/2006/relationships/image" Target="../media/image38.w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~tlkagk/courses_ML1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226970244375624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this course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李宏毅</a:t>
            </a:r>
            <a:endParaRPr lang="en-US" altLang="zh-TW" sz="4400" dirty="0"/>
          </a:p>
          <a:p>
            <a:r>
              <a:rPr lang="en-US" altLang="zh-TW" sz="4400" dirty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650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參考書籍</a:t>
            </a:r>
          </a:p>
        </p:txBody>
      </p:sp>
      <p:pic>
        <p:nvPicPr>
          <p:cNvPr id="5122" name="Picture 2" descr="「Introduction to Machine Learning, second edition, Ethem Alpaydi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45489"/>
            <a:ext cx="4338608" cy="490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bishop machine learn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16" y="1658751"/>
            <a:ext cx="3596170" cy="4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0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和上學期的 </a:t>
            </a:r>
            <a:r>
              <a:rPr lang="en-US" altLang="zh-TW" dirty="0"/>
              <a:t>“Machine Learning”</a:t>
            </a:r>
            <a:r>
              <a:rPr lang="zh-TW" altLang="en-US" dirty="0"/>
              <a:t> </a:t>
            </a:r>
            <a:r>
              <a:rPr lang="en-US" altLang="zh-TW" dirty="0"/>
              <a:t>(ML) </a:t>
            </a:r>
            <a:r>
              <a:rPr lang="zh-TW" altLang="en-US" dirty="0"/>
              <a:t>有何不同？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基本上是一樣的，只是增加作業量和助教時間。</a:t>
            </a:r>
            <a:endParaRPr lang="en-US" altLang="zh-TW" dirty="0"/>
          </a:p>
          <a:p>
            <a:pPr lvl="1"/>
            <a:r>
              <a:rPr lang="zh-TW" altLang="en-US" dirty="0"/>
              <a:t>如果上學期你有拿到 </a:t>
            </a:r>
            <a:r>
              <a:rPr lang="en-US" altLang="zh-TW" dirty="0"/>
              <a:t>ML</a:t>
            </a:r>
            <a:r>
              <a:rPr lang="zh-TW" altLang="en-US" dirty="0"/>
              <a:t> 的學分，禁止再修一次</a:t>
            </a:r>
            <a:endParaRPr lang="en-US" altLang="zh-TW" dirty="0"/>
          </a:p>
          <a:p>
            <a:r>
              <a:rPr lang="en-US" altLang="zh-TW" dirty="0"/>
              <a:t>Q:</a:t>
            </a:r>
            <a:r>
              <a:rPr lang="zh-TW" altLang="en-US" dirty="0"/>
              <a:t> 和這學期週五下午的 </a:t>
            </a:r>
            <a:r>
              <a:rPr lang="en-US" altLang="zh-TW" dirty="0"/>
              <a:t>“Machine Learning and having it Deep and Structured” (MLDS) </a:t>
            </a:r>
            <a:r>
              <a:rPr lang="zh-TW" altLang="en-US" dirty="0"/>
              <a:t>有何不同？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en-US" altLang="zh-TW" dirty="0"/>
              <a:t>ML </a:t>
            </a:r>
            <a:r>
              <a:rPr lang="zh-TW" altLang="en-US" dirty="0"/>
              <a:t>和 </a:t>
            </a:r>
            <a:r>
              <a:rPr lang="en-US" altLang="zh-TW" dirty="0"/>
              <a:t>MLDS</a:t>
            </a:r>
            <a:r>
              <a:rPr lang="zh-TW" altLang="en-US" dirty="0"/>
              <a:t> 內容完全不同</a:t>
            </a:r>
            <a:endParaRPr lang="en-US" altLang="zh-TW" dirty="0"/>
          </a:p>
          <a:p>
            <a:pPr lvl="1"/>
            <a:r>
              <a:rPr lang="en-US" altLang="zh-TW" dirty="0"/>
              <a:t>MLDS </a:t>
            </a:r>
            <a:r>
              <a:rPr lang="zh-TW" altLang="en-US" dirty="0"/>
              <a:t>會著重於 </a:t>
            </a:r>
            <a:r>
              <a:rPr lang="en-US" altLang="zh-TW" dirty="0"/>
              <a:t>deep learning </a:t>
            </a:r>
            <a:r>
              <a:rPr lang="zh-TW" altLang="en-US" dirty="0"/>
              <a:t>和 </a:t>
            </a:r>
            <a:r>
              <a:rPr lang="en-US" altLang="zh-TW" dirty="0"/>
              <a:t>structured learning </a:t>
            </a:r>
            <a:r>
              <a:rPr lang="zh-TW" altLang="en-US" dirty="0"/>
              <a:t>，且和 </a:t>
            </a:r>
            <a:r>
              <a:rPr lang="en-US" altLang="zh-TW" dirty="0"/>
              <a:t>ML </a:t>
            </a:r>
            <a:r>
              <a:rPr lang="zh-TW" altLang="en-US" dirty="0"/>
              <a:t>不重複</a:t>
            </a:r>
          </a:p>
        </p:txBody>
      </p:sp>
    </p:spTree>
    <p:extLst>
      <p:ext uri="{BB962C8B-B14F-4D97-AF65-F5344CB8AC3E}">
        <p14:creationId xmlns:p14="http://schemas.microsoft.com/office/powerpoint/2010/main" val="42938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Welcome our TAs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2043904" y="5589108"/>
            <a:ext cx="5056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1D2129"/>
                </a:solidFill>
                <a:latin typeface="Helvetica Neue"/>
              </a:rPr>
              <a:t>TA</a:t>
            </a:r>
            <a:r>
              <a:rPr lang="zh-TW" altLang="en-US" sz="2800" dirty="0">
                <a:solidFill>
                  <a:srgbClr val="1D2129"/>
                </a:solidFill>
                <a:latin typeface="Helvetica Neue"/>
              </a:rPr>
              <a:t> 信箱：</a:t>
            </a:r>
            <a:r>
              <a:rPr lang="en-US" altLang="zh-TW" sz="2800" dirty="0">
                <a:solidFill>
                  <a:srgbClr val="1D2129"/>
                </a:solidFill>
                <a:latin typeface="Helvetica Neue"/>
              </a:rPr>
              <a:t>ntu.mlta@gmail.com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500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作業零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許宗嫄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李佳軒</a:t>
            </a:r>
          </a:p>
        </p:txBody>
      </p:sp>
      <p:pic>
        <p:nvPicPr>
          <p:cNvPr id="7174" name="Picture 6" descr="https://scontent-tpe1-1.xx.fbcdn.net/v/t1.0-1/10857928_1026658840684583_7497595846733051690_n.jpg?oh=e205faafd16ffce8f31033d594d07322&amp;oe=5942F76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may contain: 1 person, standing, outdoor and natur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6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楊靖平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李佳軒</a:t>
            </a:r>
          </a:p>
        </p:txBody>
      </p:sp>
      <p:pic>
        <p:nvPicPr>
          <p:cNvPr id="14338" name="Picture 2" descr="Image may contain: 1 person, standing, outdoor and natur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may contain: 1 person, smil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2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葉政杰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蔡哲平</a:t>
            </a:r>
          </a:p>
        </p:txBody>
      </p:sp>
      <p:pic>
        <p:nvPicPr>
          <p:cNvPr id="13314" name="Picture 2" descr="Image may contain: one or more people, people playing musical instruments, guitar and indoo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may contain: one or more people, people sitting and indoor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徐瑞陽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陳奕禎</a:t>
            </a:r>
          </a:p>
        </p:txBody>
      </p:sp>
      <p:pic>
        <p:nvPicPr>
          <p:cNvPr id="12292" name="Picture 4" descr="Image may contain: 2 peopl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https://lh3.googleusercontent.com/ILaWxqF-a3rGYNavA9OegJRy7yBCxxF2S5vQuVclAJaxkstgbczPSxdB6mukN5yKP4Ci_C_EhfdCxKUuohVoUyCTib7JXMzBF_SIhgOwsOdlfF9IHRGFzmrtzHU03l0X1TdZSq6VgsH5DF2FEbIkNGwo_pCB2eiKO04YSy_EvivHNUJAZKWdt_0ZIBIEtzmGOyUAL_y-9fInR6dGtqBcKUDnYEnahGQWas3l5yxYXZU8vxzaJMZINsbkvh7Q-qPXIUlXMqjlO-UaRPFQzy2_PSJ3PZbNSmqdLP9InRybkJxEtT8zhF1N606AcTCjkXFhx3zkFtGpTXVGXVdykZn3rIK5qF9j0aaVykqWrluJB4rettpwLequPyWLp-3ZmqCTIwW9g_ET1i2KjQpnDnCKUg-rZeSmSw8q0EvnJ-5fyDL41qv6gUB5P359aj6BpfOrytFQi8B4Sayy6qib9qk_yRLvgpEfvL9MMDjrO1YPam3qxTdnJpbTavTd3wjpHoMx0NAPxW9JotqGOXTfF7P5wy4UxNPx6g4kTIx5eiANeHAb7diMZ3efQ5Ay-L2_1ZAFQqUbwzqkW30kKWfHS_rsFNMWjii32Ru75gE3ZgbVo9jkG60HG9S3y4ROOQiTTbnmb49qvF9aVYR12AkoeOZe5vzvLdpOXhe_TQZccjgYwQ=w328-h63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91" y="1850533"/>
            <a:ext cx="2230775" cy="433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作業四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方為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茅耀文</a:t>
            </a:r>
          </a:p>
        </p:txBody>
      </p:sp>
      <p:pic>
        <p:nvPicPr>
          <p:cNvPr id="10242" name="Picture 2" descr="Image may contain: 1 pers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4" y="2704306"/>
            <a:ext cx="32861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o automatic alt text available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2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作業五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周儒杰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王耀賢</a:t>
            </a:r>
          </a:p>
        </p:txBody>
      </p:sp>
      <p:pic>
        <p:nvPicPr>
          <p:cNvPr id="9218" name="Picture 2" descr="https://scontent-tpe1-1.xx.fbcdn.net/v/t1.0-1/c7.0.406.406/14225383_1109538435797343_6328562805424559935_n.jpg?oh=96aeaaf6dbb9392ed2dd77d2bee615cf&amp;oe=594A967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may contain: 1 person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06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王上銘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sz="32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宋昀蓁</a:t>
            </a:r>
          </a:p>
        </p:txBody>
      </p:sp>
      <p:pic>
        <p:nvPicPr>
          <p:cNvPr id="11266" name="Picture 2" descr="Image may contain: 2 people, people stand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may contain: 1 person, selfie, closeup and indoor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267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may contain: 1 person, tree, shoes and outd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/>
          <a:stretch/>
        </p:blipFill>
        <p:spPr bwMode="auto">
          <a:xfrm>
            <a:off x="3479292" y="10"/>
            <a:ext cx="5664708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2672555" cy="1676603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大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助教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盧柏儒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6698" y="2438401"/>
            <a:ext cx="2679412" cy="3785419"/>
          </a:xfrm>
        </p:spPr>
        <p:txBody>
          <a:bodyPr>
            <a:normAutofit/>
          </a:bodyPr>
          <a:lstStyle/>
          <a:p>
            <a:endParaRPr lang="zh-TW" altLang="en-US" sz="2000"/>
          </a:p>
        </p:txBody>
      </p:sp>
      <p:pic>
        <p:nvPicPr>
          <p:cNvPr id="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47" y="2959318"/>
            <a:ext cx="3760183" cy="376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24693" y="3253892"/>
            <a:ext cx="42691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臉書社團管理 </a:t>
            </a:r>
          </a:p>
        </p:txBody>
      </p:sp>
      <p:sp>
        <p:nvSpPr>
          <p:cNvPr id="6" name="矩形 5"/>
          <p:cNvSpPr/>
          <p:nvPr/>
        </p:nvSpPr>
        <p:spPr>
          <a:xfrm>
            <a:off x="1663626" y="591158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陳冠宇</a:t>
            </a:r>
          </a:p>
        </p:txBody>
      </p:sp>
    </p:spTree>
    <p:extLst>
      <p:ext uri="{BB962C8B-B14F-4D97-AF65-F5344CB8AC3E}">
        <p14:creationId xmlns:p14="http://schemas.microsoft.com/office/powerpoint/2010/main" val="8284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1744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br>
              <a:rPr lang="en-US" altLang="zh-TW" dirty="0"/>
            </a:br>
            <a:r>
              <a:rPr lang="en-US" altLang="zh-TW" dirty="0"/>
              <a:t>Machine Learning?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299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83" y="3162315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6" y="4185604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020432" y="2314285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“Hi”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20432" y="3412874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020432" y="4593954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 bye”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9" y="2215295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You said “Hello”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263686" y="5440795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audio data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76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409313" y="209424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427251" y="344283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439337" y="473810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58" y="4378000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This is “cat”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66394" y="5671198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large amount of images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write the program for learning.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......</a:t>
            </a:r>
            <a:endParaRPr lang="zh-TW" altLang="en-US" sz="2400" dirty="0"/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31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50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4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752063"/>
              </p:ext>
            </p:extLst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is so simple ……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85011" y="3752284"/>
            <a:ext cx="375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就好像把大象放進冰箱 </a:t>
            </a:r>
            <a:r>
              <a:rPr lang="en-US" altLang="zh-TW" sz="2400" dirty="0"/>
              <a:t>……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6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5869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評量方式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/>
          <a:lstStyle/>
          <a:p>
            <a:r>
              <a:rPr lang="zh-TW" altLang="en-US" dirty="0"/>
              <a:t>不點名、不考試</a:t>
            </a:r>
            <a:endParaRPr lang="en-US" altLang="zh-TW" dirty="0"/>
          </a:p>
          <a:p>
            <a:r>
              <a:rPr lang="zh-TW" altLang="en-US" dirty="0"/>
              <a:t>作業 </a:t>
            </a:r>
            <a:r>
              <a:rPr lang="en-US" altLang="zh-TW" dirty="0"/>
              <a:t>(60%)</a:t>
            </a:r>
            <a:r>
              <a:rPr lang="zh-TW" altLang="en-US" dirty="0"/>
              <a:t>：</a:t>
            </a:r>
            <a:r>
              <a:rPr lang="zh-TW" altLang="en-US" dirty="0">
                <a:solidFill>
                  <a:srgbClr val="FF0000"/>
                </a:solidFill>
              </a:rPr>
              <a:t>沒有分組</a:t>
            </a:r>
            <a:r>
              <a:rPr lang="zh-TW" altLang="en-US" dirty="0"/>
              <a:t>、每個人都要繳交</a:t>
            </a:r>
            <a:endParaRPr lang="en-US" altLang="zh-TW" dirty="0"/>
          </a:p>
          <a:p>
            <a:r>
              <a:rPr lang="zh-TW" altLang="en-US" dirty="0"/>
              <a:t>期末專題 </a:t>
            </a:r>
            <a:r>
              <a:rPr lang="en-US" altLang="zh-TW" dirty="0"/>
              <a:t>(40%)</a:t>
            </a:r>
            <a:r>
              <a:rPr lang="zh-TW" altLang="en-US" dirty="0"/>
              <a:t>：</a:t>
            </a:r>
            <a:r>
              <a:rPr lang="zh-TW" altLang="en-US" dirty="0">
                <a:solidFill>
                  <a:srgbClr val="FF0000"/>
                </a:solidFill>
              </a:rPr>
              <a:t>分組進行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428678" y="3673013"/>
            <a:ext cx="43396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  <p:sp>
        <p:nvSpPr>
          <p:cNvPr id="5" name="矩形 4"/>
          <p:cNvSpPr/>
          <p:nvPr/>
        </p:nvSpPr>
        <p:spPr>
          <a:xfrm>
            <a:off x="2428678" y="4367647"/>
            <a:ext cx="43396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  <p:sp>
        <p:nvSpPr>
          <p:cNvPr id="6" name="矩形 5"/>
          <p:cNvSpPr/>
          <p:nvPr/>
        </p:nvSpPr>
        <p:spPr>
          <a:xfrm>
            <a:off x="1604862" y="5245242"/>
            <a:ext cx="598728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</p:spTree>
    <p:extLst>
      <p:ext uri="{BB962C8B-B14F-4D97-AF65-F5344CB8AC3E}">
        <p14:creationId xmlns:p14="http://schemas.microsoft.com/office/powerpoint/2010/main" val="38004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4497" y="910012"/>
            <a:ext cx="8245365" cy="5640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645" y="1434657"/>
            <a:ext cx="3232520" cy="48188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83644" y="3507769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31705" y="3647948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96374" y="5885792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2580" y="1635123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92580" y="2425718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409733" y="2713148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31475" y="4186623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121738" y="1087911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602193" y="1088160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136486" y="2293131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299765" y="2297329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560538" y="5344223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240566" y="3900740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450868" y="4071878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478308" y="4087293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221063" y="4866733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305874" y="2104182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305874" y="3410532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051078" y="4438138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13430" y="341885"/>
            <a:ext cx="474826" cy="37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572221" y="335261"/>
            <a:ext cx="561576" cy="3990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988195" y="329053"/>
            <a:ext cx="573292" cy="3869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281110" y="29711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scenario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61487" y="30948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54397" y="304180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166720" y="105691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Map</a:t>
            </a:r>
            <a:endParaRPr lang="zh-TW" altLang="en-US" sz="32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3644" y="910012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Theory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551511" y="1641753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/>
                  <a:t> is “scalar”.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11" y="1641753"/>
                <a:ext cx="3733249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361132" y="2796984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967695" y="2712822"/>
            <a:ext cx="19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今天上午 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993094" y="3048016"/>
            <a:ext cx="19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昨天上午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535534" y="3343484"/>
            <a:ext cx="7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5858073" y="2971372"/>
            <a:ext cx="20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明天上午</a:t>
            </a:r>
            <a:r>
              <a:rPr lang="en-US" altLang="zh-TW" dirty="0"/>
              <a:t>PM2.5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3710831" y="290818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3710831" y="324303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5243088" y="3263639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5803135" y="3243030"/>
            <a:ext cx="17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(scalar)</a:t>
            </a:r>
            <a:endParaRPr lang="zh-TW" altLang="en-US" sz="2400" dirty="0"/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3710831" y="3583192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-413384" y="3988661"/>
            <a:ext cx="984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95463" y="5173787"/>
            <a:ext cx="23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9/01</a:t>
            </a:r>
            <a:r>
              <a:rPr lang="zh-TW" altLang="en-US" dirty="0"/>
              <a:t> 上午 </a:t>
            </a:r>
            <a:r>
              <a:rPr lang="en-US" altLang="zh-TW" dirty="0"/>
              <a:t>PM2.5 = 63 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3099772" y="5150136"/>
            <a:ext cx="23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9/02</a:t>
            </a:r>
            <a:r>
              <a:rPr lang="zh-TW" altLang="en-US" dirty="0"/>
              <a:t> 上午 </a:t>
            </a:r>
            <a:r>
              <a:rPr lang="en-US" altLang="zh-TW" dirty="0"/>
              <a:t>PM2.5 = 65</a:t>
            </a:r>
            <a:endParaRPr lang="zh-TW" altLang="en-US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6437699" y="5172723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9/03</a:t>
            </a:r>
            <a:r>
              <a:rPr lang="zh-TW" altLang="en-US" dirty="0"/>
              <a:t> 上午 </a:t>
            </a:r>
            <a:r>
              <a:rPr lang="en-US" altLang="zh-TW" dirty="0"/>
              <a:t>PM2.5 = 100</a:t>
            </a:r>
            <a:endParaRPr lang="zh-TW" altLang="en-US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-117803" y="4130377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Data: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795463" y="6098654"/>
            <a:ext cx="230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9/12</a:t>
            </a:r>
            <a:r>
              <a:rPr lang="zh-TW" altLang="en-US" dirty="0"/>
              <a:t> 上午 </a:t>
            </a:r>
            <a:r>
              <a:rPr lang="en-US" altLang="zh-TW" dirty="0"/>
              <a:t>PM2.5 = 30</a:t>
            </a:r>
            <a:endParaRPr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3099772" y="6098654"/>
            <a:ext cx="24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9/13</a:t>
            </a:r>
            <a:r>
              <a:rPr lang="zh-TW" altLang="en-US" dirty="0"/>
              <a:t> 上午 </a:t>
            </a:r>
            <a:r>
              <a:rPr lang="en-US" altLang="zh-TW" dirty="0"/>
              <a:t>PM2.5 = 25</a:t>
            </a:r>
            <a:endParaRPr lang="zh-TW" altLang="en-US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6417490" y="6109649"/>
            <a:ext cx="22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9/14</a:t>
            </a:r>
            <a:r>
              <a:rPr lang="zh-TW" altLang="en-US" dirty="0"/>
              <a:t> 上午 </a:t>
            </a:r>
            <a:r>
              <a:rPr lang="en-US" altLang="zh-TW" dirty="0"/>
              <a:t>PM2.5 = 20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089" y="473722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28089" y="561152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323577" y="4699466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323577" y="5652627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0290" y="2765977"/>
            <a:ext cx="126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預測</a:t>
            </a:r>
            <a:endParaRPr lang="en-US" altLang="zh-TW" sz="2800" dirty="0"/>
          </a:p>
          <a:p>
            <a:r>
              <a:rPr lang="en-US" altLang="zh-TW" sz="2800" dirty="0"/>
              <a:t>PM2.5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02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/>
      <p:bldP spid="65" grpId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21527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51716" y="4331494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 f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541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76849" y="56204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</a:t>
            </a:r>
            <a:endParaRPr lang="zh-TW" altLang="en-US" sz="2800" dirty="0"/>
          </a:p>
        </p:txBody>
      </p:sp>
      <p:sp>
        <p:nvSpPr>
          <p:cNvPr id="9" name="向下箭號 8"/>
          <p:cNvSpPr/>
          <p:nvPr/>
        </p:nvSpPr>
        <p:spPr>
          <a:xfrm flipV="1">
            <a:off x="2327274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flipV="1">
            <a:off x="6125023" y="5016500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flipV="1">
            <a:off x="2327274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flipV="1">
            <a:off x="6125023" y="3694251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585221" y="3162767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Yes or No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02706" y="3199796"/>
            <a:ext cx="393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Class 1, Class 2, … Class 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1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942228" y="3335190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80904" y="233443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69441" y="3437310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Yes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80904" y="4960288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No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4706" y="4483235"/>
            <a:ext cx="148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Training</a:t>
            </a:r>
          </a:p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Data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0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695519" y="199872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01881" y="234020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88" y="1873404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196202" y="23402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394" y="1911207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54276" y="134406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54276" y="3375826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32774" y="1663356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19742" y="2255367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32774" y="3242838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51408" y="1998726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 rot="20465565">
            <a:off x="2938675" y="2526869"/>
            <a:ext cx="971011" cy="453851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366536" y="4172286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0568" y="4160203"/>
            <a:ext cx="4096061" cy="22503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9205" y="1752504"/>
            <a:ext cx="22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Document</a:t>
            </a:r>
          </a:p>
          <a:p>
            <a:r>
              <a:rPr lang="en-US" altLang="zh-TW" sz="2800" b="1" i="1" u="sng" dirty="0"/>
              <a:t>Classification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9296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26" grpId="0"/>
      <p:bldP spid="27" grpId="0"/>
      <p:bldP spid="28" grpId="0"/>
      <p:bldP spid="29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0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391847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73332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266525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73332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304328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243016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908080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59481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768947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3056477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4539268" y="3648488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635959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60094" y="1877973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39375" y="2465542"/>
            <a:ext cx="2582156" cy="40078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166252" y="5331658"/>
            <a:ext cx="26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possible object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974085" y="2482784"/>
            <a:ext cx="3907267" cy="1003780"/>
            <a:chOff x="974085" y="2482784"/>
            <a:chExt cx="3907267" cy="1003780"/>
          </a:xfrm>
        </p:grpSpPr>
        <p:sp>
          <p:nvSpPr>
            <p:cNvPr id="29" name="文字方塊 28"/>
            <p:cNvSpPr txBox="1"/>
            <p:nvPr/>
          </p:nvSpPr>
          <p:spPr>
            <a:xfrm>
              <a:off x="974085" y="2482784"/>
              <a:ext cx="3907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Hierarchical Structure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2" name="箭號: 向右 11"/>
            <p:cNvSpPr/>
            <p:nvPr/>
          </p:nvSpPr>
          <p:spPr>
            <a:xfrm rot="16200000">
              <a:off x="2664285" y="2804720"/>
              <a:ext cx="579946" cy="78374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6" grpId="0" animBg="1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3362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93164" y="167486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181462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6327297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70991" y="2714926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(19 x 19 classes)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24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Next move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79600" y="1876012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44" y="4638688"/>
            <a:ext cx="1499230" cy="136149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33" y="4638688"/>
            <a:ext cx="1617413" cy="1408931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272760" y="4140531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272760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85556" y="3552188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進藤光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</a:t>
            </a:r>
            <a:r>
              <a:rPr lang="zh-TW" altLang="en-US" sz="2400" dirty="0"/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278122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205835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108807" y="409366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115" y="4638688"/>
            <a:ext cx="1793109" cy="1463020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4777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563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  <p:bldP spid="18" grpId="0"/>
      <p:bldP spid="8" grpId="0"/>
      <p:bldP spid="11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 - 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Playing GO</a:t>
            </a:r>
            <a:endParaRPr lang="zh-TW" altLang="en-US" dirty="0"/>
          </a:p>
        </p:txBody>
      </p:sp>
      <p:pic>
        <p:nvPicPr>
          <p:cNvPr id="4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3362" y="1438704"/>
            <a:ext cx="1592509" cy="17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93164" y="167486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Function</a:t>
            </a:r>
            <a:endParaRPr lang="zh-TW" altLang="en-US" sz="2800" dirty="0"/>
          </a:p>
        </p:txBody>
      </p:sp>
      <p:sp>
        <p:nvSpPr>
          <p:cNvPr id="6" name="向右箭號 5"/>
          <p:cNvSpPr/>
          <p:nvPr/>
        </p:nvSpPr>
        <p:spPr>
          <a:xfrm>
            <a:off x="4181462" y="200210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6327297" y="202364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70991" y="2714926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(19 x 19 classes)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24285" y="1423830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Next move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679600" y="1876012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272760" y="4140531"/>
            <a:ext cx="2552702" cy="2143209"/>
            <a:chOff x="6088573" y="187135"/>
            <a:chExt cx="2552702" cy="2143209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57" y="187135"/>
              <a:ext cx="2175493" cy="1681544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6088573" y="1868679"/>
              <a:ext cx="255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一堆棋譜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272760" y="35611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Training Data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85556" y="3552188"/>
            <a:ext cx="262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進藤光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</a:t>
            </a:r>
            <a:r>
              <a:rPr lang="zh-TW" altLang="en-US" sz="2400" dirty="0"/>
              <a:t>社清春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278122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205835" y="4087618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108807" y="4093669"/>
            <a:ext cx="149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777352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6563930" y="4335609"/>
            <a:ext cx="513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433754" y="4627598"/>
            <a:ext cx="2170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</a:t>
            </a:r>
          </a:p>
          <a:p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274603" y="4699735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</a:p>
          <a:p>
            <a:r>
              <a:rPr lang="zh-TW" altLang="en-US" sz="2400" dirty="0"/>
              <a:t>天元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433754" y="5500704"/>
            <a:ext cx="300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</a:t>
            </a:r>
          </a:p>
          <a:p>
            <a:r>
              <a:rPr lang="zh-TW" altLang="en-US" sz="2400" dirty="0"/>
              <a:t>黑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5</a:t>
            </a:r>
            <a:r>
              <a:rPr lang="zh-TW" altLang="en-US" sz="2400" dirty="0"/>
              <a:t>之五、白</a:t>
            </a:r>
            <a:r>
              <a:rPr lang="en-US" altLang="zh-TW" sz="2400" dirty="0"/>
              <a:t>:</a:t>
            </a:r>
            <a:r>
              <a:rPr lang="zh-TW" altLang="en-US" sz="2400" dirty="0"/>
              <a:t> 天元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281616" y="5544167"/>
            <a:ext cx="1485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</a:p>
          <a:p>
            <a:r>
              <a:rPr lang="zh-TW" altLang="en-US" sz="2400" dirty="0"/>
              <a:t>五之</a:t>
            </a:r>
            <a:r>
              <a:rPr lang="en-US" altLang="zh-TW" sz="2400" dirty="0"/>
              <a:t>5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5044925" y="5009876"/>
            <a:ext cx="2212119" cy="2562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6218471" y="5913010"/>
            <a:ext cx="1056132" cy="2433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/>
      <p:bldP spid="31" grpId="0"/>
      <p:bldP spid="32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評量方式 </a:t>
            </a:r>
            <a:r>
              <a:rPr lang="en-US" altLang="zh-TW" dirty="0"/>
              <a:t>- </a:t>
            </a:r>
            <a:r>
              <a:rPr lang="zh-TW" altLang="en-US" dirty="0"/>
              <a:t>作業 </a:t>
            </a:r>
            <a:r>
              <a:rPr lang="en-US" altLang="zh-TW" dirty="0"/>
              <a:t>(60%)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/>
          <a:lstStyle/>
          <a:p>
            <a:r>
              <a:rPr lang="zh-TW" altLang="en-US" dirty="0"/>
              <a:t>作業一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3/02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3/16 (</a:t>
            </a:r>
            <a:r>
              <a:rPr lang="zh-TW" altLang="en-US" dirty="0"/>
              <a:t>二週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作業二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3/16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3/30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二週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作業三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3/30</a:t>
            </a:r>
            <a:r>
              <a:rPr lang="zh-TW" altLang="en-US" dirty="0"/>
              <a:t> </a:t>
            </a:r>
            <a:r>
              <a:rPr lang="en-US" altLang="zh-TW" dirty="0"/>
              <a:t>– 4/27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四週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作業四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4/13 – 5/04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三週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作業五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5/04 – 5/18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二週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作業六 </a:t>
            </a:r>
            <a:r>
              <a:rPr lang="en-US" altLang="zh-TW" dirty="0"/>
              <a:t>(10%)</a:t>
            </a:r>
            <a:r>
              <a:rPr lang="zh-TW" altLang="en-US" dirty="0"/>
              <a:t>：</a:t>
            </a:r>
            <a:r>
              <a:rPr lang="en-US" altLang="zh-TW" dirty="0"/>
              <a:t>5/18 – 6/01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二週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7145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5616121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2555" y="6062470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6624527" y="3979952"/>
            <a:ext cx="225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 Data: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644935" y="4486956"/>
            <a:ext cx="2251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Input/output pair of target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644935" y="5646971"/>
            <a:ext cx="212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Function output = label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49874" y="243257"/>
            <a:ext cx="3790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Hard to collect a large amount of labelled data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1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  <p:bldP spid="23" grpId="0" animBg="1"/>
      <p:bldP spid="21" grpId="0" animBg="1"/>
      <p:bldP spid="3" grpId="0"/>
      <p:bldP spid="31" grpId="0"/>
      <p:bldP spid="3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233125" y="4542336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242599" y="2475462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112653" y="2475462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Semi-supervised Learning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49" y="2601152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4" y="4819529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72" y="2640734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97" y="4819529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152205" y="2925908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 data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25786" y="4779152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Unlabeled data</a:t>
            </a:r>
            <a:endParaRPr lang="zh-TW" altLang="en-US" sz="2400" dirty="0"/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3" y="4739238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7" y="4739238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403599" y="367279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32556" y="367249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567787" y="5846967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(Images of cats and dogs)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14035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example, recognizing cats and dogs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27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005" y="4315753"/>
            <a:ext cx="7777345" cy="1618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003799" y="2416617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873853" y="2416617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2542307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72" y="2581889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02299" y="2864879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Labelled data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164799" y="361395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93756" y="361364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27935" y="5907399"/>
            <a:ext cx="538664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 not related to the task considered (can be either labeled or unlabeled)</a:t>
            </a:r>
            <a:endParaRPr lang="zh-TW" altLang="en-US" sz="2400" dirty="0"/>
          </a:p>
        </p:txBody>
      </p:sp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6" y="4385474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3" y="4395403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999265" y="5472455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59" y="4429175"/>
            <a:ext cx="1788411" cy="1152519"/>
          </a:xfrm>
          <a:prstGeom prst="rect">
            <a:avLst/>
          </a:prstGeom>
        </p:spPr>
      </p:pic>
      <p:pic>
        <p:nvPicPr>
          <p:cNvPr id="22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5" y="4395403"/>
            <a:ext cx="1733987" cy="1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4708800" y="5474039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Haruhi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14035" y="1757565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example, recognizing cats and dogs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680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5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2" y="2693097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902609" y="6395537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867000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900447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3007152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4623030" y="3980669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Reading: Machine learns the meaning of words</a:t>
            </a:r>
            <a:r>
              <a:rPr lang="zh-TW" altLang="en-US" dirty="0"/>
              <a:t> </a:t>
            </a:r>
            <a:r>
              <a:rPr lang="en-US" altLang="zh-TW" dirty="0"/>
              <a:t>from reading a lot of documents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46602" y="4251373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9" name="向下箭號 8"/>
          <p:cNvSpPr/>
          <p:nvPr/>
        </p:nvSpPr>
        <p:spPr>
          <a:xfrm rot="10800000" flipH="1" flipV="1">
            <a:off x="2210988" y="3781521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0800000" flipH="1" flipV="1">
            <a:off x="2228046" y="5267734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29542" y="3170628"/>
            <a:ext cx="25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Apple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826144" y="5810072"/>
            <a:ext cx="1567543" cy="319314"/>
            <a:chOff x="5754347" y="3836831"/>
            <a:chExt cx="1567543" cy="319314"/>
          </a:xfrm>
        </p:grpSpPr>
        <p:sp>
          <p:nvSpPr>
            <p:cNvPr id="13" name="矩形 12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4381913" y="5966082"/>
            <a:ext cx="3733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https://garavato.files.wordpress.com/2011/11/stacksdocuments.jpg?w=490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4067119" y="3253341"/>
            <a:ext cx="4048201" cy="2712741"/>
            <a:chOff x="4540340" y="3208089"/>
            <a:chExt cx="4048201" cy="2712741"/>
          </a:xfrm>
        </p:grpSpPr>
        <p:pic>
          <p:nvPicPr>
            <p:cNvPr id="7170" name="Picture 2" descr="https://garavato.files.wordpress.com/2011/11/stacksdocuments.jpg?w=4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4540340" y="3208089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 data is a lot of text</a:t>
              </a:r>
              <a:endParaRPr lang="zh-TW" altLang="en-US" sz="2400" dirty="0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313382" y="5681350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5" y="2225962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63" y="1304188"/>
            <a:ext cx="5219700" cy="205740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9206104">
            <a:off x="2656315" y="2576601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324959">
            <a:off x="2749056" y="4245312"/>
            <a:ext cx="754743" cy="551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33685" y="4640411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Draw something!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30" y="3496524"/>
            <a:ext cx="5396945" cy="31377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5183" y="5634092"/>
            <a:ext cx="2673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http://ttic.uchicago.edu/~klivescu/MLSLP2016/ </a:t>
            </a:r>
            <a:r>
              <a:rPr lang="en-US" altLang="zh-TW" dirty="0"/>
              <a:t>(slides of Ian </a:t>
            </a:r>
            <a:r>
              <a:rPr lang="en-US" altLang="zh-TW" dirty="0" err="1"/>
              <a:t>Goodfellow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84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Machine Drawing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8438" y="3764201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5" name="向下箭號 4"/>
          <p:cNvSpPr/>
          <p:nvPr/>
        </p:nvSpPr>
        <p:spPr>
          <a:xfrm rot="10800000" flipH="1" flipV="1">
            <a:off x="1552824" y="3294349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下箭號 5"/>
          <p:cNvSpPr/>
          <p:nvPr/>
        </p:nvSpPr>
        <p:spPr>
          <a:xfrm rot="10800000" flipH="1" flipV="1">
            <a:off x="1569882" y="4780562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87228" y="2745170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44" y="5322900"/>
            <a:ext cx="1181100" cy="116205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1167980" y="2886664"/>
            <a:ext cx="1567543" cy="319314"/>
            <a:chOff x="5754347" y="3836831"/>
            <a:chExt cx="1567543" cy="319314"/>
          </a:xfrm>
        </p:grpSpPr>
        <p:sp>
          <p:nvSpPr>
            <p:cNvPr id="19" name="矩形 1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3442999" y="2793451"/>
            <a:ext cx="7726912" cy="3537505"/>
            <a:chOff x="4318426" y="2639458"/>
            <a:chExt cx="7726912" cy="3537505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426" y="3131319"/>
              <a:ext cx="7726912" cy="3045644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4572000" y="2639458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Training data is a lot of images</a:t>
              </a:r>
              <a:endParaRPr lang="zh-TW" altLang="en-US" sz="2400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1569881" y="2814848"/>
            <a:ext cx="112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code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評量方式 </a:t>
            </a:r>
            <a:r>
              <a:rPr lang="en-US" altLang="zh-TW" dirty="0"/>
              <a:t>- </a:t>
            </a:r>
            <a:r>
              <a:rPr lang="zh-TW" altLang="en-US" dirty="0"/>
              <a:t>作業 </a:t>
            </a:r>
            <a:r>
              <a:rPr lang="en-US" altLang="zh-TW" dirty="0"/>
              <a:t>(60%)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程式碼：程式碼要符合指定格式可以順利執行，經助教要求修改後才能執行會被扣分</a:t>
            </a:r>
            <a:endParaRPr lang="en-US" altLang="zh-TW" sz="2400" dirty="0"/>
          </a:p>
          <a:p>
            <a:r>
              <a:rPr lang="zh-TW" altLang="en-US" sz="2400" dirty="0"/>
              <a:t>課堂內競賽成績：同學上傳程式執行結果到競賽專用平台 </a:t>
            </a:r>
            <a:r>
              <a:rPr lang="en-US" altLang="zh-TW" sz="2400" dirty="0" err="1"/>
              <a:t>Kaggle</a:t>
            </a:r>
            <a:r>
              <a:rPr lang="zh-TW" altLang="en-US" sz="2400" dirty="0"/>
              <a:t>，可以即時得知成果</a:t>
            </a:r>
            <a:endParaRPr lang="en-US" altLang="zh-TW" sz="2400" dirty="0"/>
          </a:p>
          <a:p>
            <a:pPr lvl="1">
              <a:lnSpc>
                <a:spcPct val="110000"/>
              </a:lnSpc>
            </a:pPr>
            <a:r>
              <a:rPr lang="zh-TW" altLang="en-US" dirty="0"/>
              <a:t>達到 </a:t>
            </a:r>
            <a:r>
              <a:rPr lang="en-US" altLang="zh-TW" dirty="0"/>
              <a:t>baseline </a:t>
            </a:r>
            <a:r>
              <a:rPr lang="zh-TW" altLang="en-US" dirty="0"/>
              <a:t>就得到大部分的分數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課堂內競賽成績優異的同學會被邀請在課堂上發表，會有額外的加分。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課堂內競賽視同考試，嚴禁任何作弊行為</a:t>
            </a:r>
            <a:endParaRPr lang="en-US" altLang="zh-TW" dirty="0"/>
          </a:p>
          <a:p>
            <a:pPr lvl="2">
              <a:lnSpc>
                <a:spcPct val="100000"/>
              </a:lnSpc>
            </a:pPr>
            <a:r>
              <a:rPr lang="zh-TW" altLang="en-US" sz="2400" dirty="0"/>
              <a:t>在機器學習過程中使用禁止使用的資料，如測試資料</a:t>
            </a:r>
            <a:r>
              <a:rPr lang="en-US" altLang="zh-TW" sz="2400" dirty="0"/>
              <a:t>(</a:t>
            </a:r>
            <a:r>
              <a:rPr lang="zh-TW" altLang="en-US" sz="2400" dirty="0">
                <a:solidFill>
                  <a:srgbClr val="FF0000"/>
                </a:solidFill>
              </a:rPr>
              <a:t>視同考試攜帶小抄</a:t>
            </a:r>
            <a:r>
              <a:rPr lang="en-US" altLang="zh-TW" sz="2400" dirty="0"/>
              <a:t>)</a:t>
            </a:r>
          </a:p>
          <a:p>
            <a:pPr lvl="2"/>
            <a:r>
              <a:rPr lang="zh-TW" altLang="en-US" sz="2400" dirty="0"/>
              <a:t>註冊多重分身參加比賽</a:t>
            </a:r>
            <a:r>
              <a:rPr lang="en-US" altLang="zh-TW" sz="2400" dirty="0"/>
              <a:t>(</a:t>
            </a:r>
            <a:r>
              <a:rPr lang="zh-TW" altLang="en-US" sz="2400" dirty="0">
                <a:solidFill>
                  <a:srgbClr val="FF0000"/>
                </a:solidFill>
              </a:rPr>
              <a:t>視同考試請人代考</a:t>
            </a:r>
            <a:r>
              <a:rPr lang="en-US" altLang="zh-TW" sz="2400" dirty="0"/>
              <a:t>) </a:t>
            </a:r>
          </a:p>
          <a:p>
            <a:r>
              <a:rPr lang="zh-TW" altLang="en-US" sz="2400" dirty="0"/>
              <a:t>繳交報告回答問題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06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Structured Learning </a:t>
            </a:r>
            <a:br>
              <a:rPr lang="en-US" altLang="zh-TW" dirty="0"/>
            </a:br>
            <a:r>
              <a:rPr lang="en-US" altLang="zh-TW" dirty="0"/>
              <a:t>- Beyond Classification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1730" y="3525638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機器學習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785076" y="1858380"/>
            <a:ext cx="271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大家好，歡迎大家來修機器學習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2" y="1921678"/>
            <a:ext cx="2437381" cy="726765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5886790" y="3525638"/>
            <a:ext cx="279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“Machine Learning”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3880699" y="1923141"/>
            <a:ext cx="1075191" cy="701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26" name="向右箭號 25"/>
          <p:cNvSpPr/>
          <p:nvPr/>
        </p:nvSpPr>
        <p:spPr>
          <a:xfrm>
            <a:off x="3159033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5063408" y="2110105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22264" y="2656160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Speech Recognition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3880697" y="3422395"/>
            <a:ext cx="1075191" cy="7388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</a:t>
            </a:r>
            <a:endParaRPr lang="zh-TW" altLang="en-US" sz="2800" dirty="0"/>
          </a:p>
        </p:txBody>
      </p:sp>
      <p:sp>
        <p:nvSpPr>
          <p:cNvPr id="32" name="向右箭號 31"/>
          <p:cNvSpPr/>
          <p:nvPr/>
        </p:nvSpPr>
        <p:spPr>
          <a:xfrm>
            <a:off x="3159031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5063406" y="3616466"/>
            <a:ext cx="614150" cy="3275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2622261" y="4215935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 Translation</a:t>
            </a:r>
            <a:endParaRPr lang="zh-TW" altLang="en-US" sz="2400" dirty="0"/>
          </a:p>
        </p:txBody>
      </p:sp>
      <p:pic>
        <p:nvPicPr>
          <p:cNvPr id="5122" name="Picture 2" descr="「涼宮春日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97" y="4823564"/>
            <a:ext cx="2622261" cy="18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35439" y="4823564"/>
            <a:ext cx="1132114" cy="1085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617326" y="5333747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897383" y="5253919"/>
            <a:ext cx="883199" cy="785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48811" y="5539779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長門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766508" y="4749776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春日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597040" y="5366337"/>
            <a:ext cx="109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實玖瑠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57831" y="6119567"/>
            <a:ext cx="1784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40017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2" grpId="0"/>
      <p:bldP spid="23" grpId="0" animBg="1"/>
      <p:bldP spid="26" grpId="0" animBg="1"/>
      <p:bldP spid="27" grpId="0" animBg="1"/>
      <p:bldP spid="28" grpId="0"/>
      <p:bldP spid="31" grpId="0" animBg="1"/>
      <p:bldP spid="32" grpId="0" animBg="1"/>
      <p:bldP spid="33" grpId="0" animBg="1"/>
      <p:bldP spid="34" grpId="0"/>
      <p:bldP spid="4" grpId="0" animBg="1"/>
      <p:bldP spid="18" grpId="0" animBg="1"/>
      <p:bldP spid="19" grpId="0" animBg="1"/>
      <p:bldP spid="5" grpId="0"/>
      <p:bldP spid="21" grpId="0"/>
      <p:bldP spid="24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414" y="1445030"/>
            <a:ext cx="3232520" cy="49818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96413" y="3681194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444474" y="3821373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109143" y="6059217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05349" y="1808548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105349" y="2599143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522502" y="2886573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68330" y="4456521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234507" y="1261336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714962" y="1261585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249255" y="2466556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412534" y="2470754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673307" y="5517648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353335" y="4074165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563637" y="4245303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591077" y="4260718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3832" y="5040158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418643" y="2277607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418643" y="3583957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163847" y="4611563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4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37" y="1601789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18" y="1601789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Agent</a:t>
              </a:r>
              <a:endParaRPr lang="zh-TW" altLang="en-US" sz="2400" dirty="0"/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Agent</a:t>
            </a:r>
            <a:endParaRPr lang="zh-TW" altLang="en-US" sz="2400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…….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20498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52943" y="1966374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“Hi”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612321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</a:rPr>
                <a:t>”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55697" y="27401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Say “Good bye”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9982" y="2355711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teacher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37464" y="5507233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Learning from critics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51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5644" y="182295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260136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263844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285541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“5-5”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73968" y="285541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move:</a:t>
            </a:r>
          </a:p>
          <a:p>
            <a:pPr algn="ctr"/>
            <a:r>
              <a:rPr lang="en-US" altLang="zh-TW" sz="2400" dirty="0"/>
              <a:t>“3-3”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05041" y="485676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First move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78312" y="485676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 many moves ……</a:t>
            </a:r>
            <a:endParaRPr lang="zh-TW" altLang="en-US" sz="2400" dirty="0"/>
          </a:p>
        </p:txBody>
      </p:sp>
      <p:sp>
        <p:nvSpPr>
          <p:cNvPr id="10" name="向右箭號 9"/>
          <p:cNvSpPr/>
          <p:nvPr/>
        </p:nvSpPr>
        <p:spPr>
          <a:xfrm>
            <a:off x="2830640" y="4878545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340602" y="487854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488693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Win!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8004" y="5904176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is supervised learning + reinforcement learning.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68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04497" y="910012"/>
            <a:ext cx="8245365" cy="5640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645" y="1434657"/>
            <a:ext cx="3232520" cy="48188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83644" y="3507769"/>
            <a:ext cx="7881625" cy="293114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31705" y="3647948"/>
            <a:ext cx="4719373" cy="2159143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96374" y="5885792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Supervised Learning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2580" y="1635123"/>
            <a:ext cx="267023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Regression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92580" y="2425718"/>
            <a:ext cx="2670238" cy="339294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409733" y="2713148"/>
            <a:ext cx="1792282" cy="6973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Model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431475" y="4186623"/>
            <a:ext cx="1830431" cy="1061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121738" y="1087911"/>
            <a:ext cx="2309737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Semi-supervised Learning</a:t>
            </a:r>
            <a:endParaRPr lang="zh-TW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602193" y="1088160"/>
            <a:ext cx="1963076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Transfer Learning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4136486" y="2293131"/>
            <a:ext cx="1985671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Unsupervised Learning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6299765" y="2297329"/>
            <a:ext cx="2265504" cy="10678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560538" y="5344223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Classification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240566" y="3900740"/>
            <a:ext cx="4535352" cy="1460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450868" y="4071878"/>
            <a:ext cx="1787219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Deep Learning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3478308" y="4087293"/>
            <a:ext cx="1993127" cy="78870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SVM, decision tree, K-NN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221063" y="4866733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Non-linear Model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endCxn id="18" idx="0"/>
          </p:cNvCxnSpPr>
          <p:nvPr/>
        </p:nvCxnSpPr>
        <p:spPr>
          <a:xfrm flipH="1">
            <a:off x="2305874" y="2104182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305874" y="3410532"/>
            <a:ext cx="0" cy="632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rot="16200000" flipH="1">
            <a:off x="6051078" y="4438138"/>
            <a:ext cx="0" cy="608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13430" y="341885"/>
            <a:ext cx="474826" cy="37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572221" y="335261"/>
            <a:ext cx="561576" cy="3990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988195" y="329053"/>
            <a:ext cx="573292" cy="3869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281110" y="29711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scenario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61487" y="30948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method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54397" y="304180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</a:t>
            </a:r>
            <a:endParaRPr lang="zh-TW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166720" y="105691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Map</a:t>
            </a:r>
            <a:endParaRPr lang="zh-TW" altLang="en-US" sz="32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3644" y="910012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 Theory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15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3" grpId="0" animBg="1"/>
      <p:bldP spid="35" grpId="0" animBg="1"/>
      <p:bldP spid="3" grpId="0"/>
      <p:bldP spid="37" grpId="0"/>
      <p:bldP spid="3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 he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9"/>
          <a:stretch/>
        </p:blipFill>
        <p:spPr bwMode="auto">
          <a:xfrm>
            <a:off x="1" y="1"/>
            <a:ext cx="914399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837" y="4559523"/>
            <a:ext cx="8176103" cy="1236440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5100"/>
              <a:t>Why we need to learn Machine Learning?</a:t>
            </a:r>
            <a:endParaRPr lang="zh-TW" altLang="en-US" sz="5100"/>
          </a:p>
        </p:txBody>
      </p:sp>
      <p:sp>
        <p:nvSpPr>
          <p:cNvPr id="4" name="矩形 3"/>
          <p:cNvSpPr/>
          <p:nvPr/>
        </p:nvSpPr>
        <p:spPr>
          <a:xfrm>
            <a:off x="645492" y="3541310"/>
            <a:ext cx="821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http://www.express.co.uk/news/science/651202/First-step-towards-The-Terminator-becoming-reality-AI-beats-champ-of-world-s-oldest-game</a:t>
            </a:r>
          </a:p>
        </p:txBody>
      </p:sp>
      <p:sp>
        <p:nvSpPr>
          <p:cNvPr id="5" name="矩形 4"/>
          <p:cNvSpPr/>
          <p:nvPr/>
        </p:nvSpPr>
        <p:spPr>
          <a:xfrm>
            <a:off x="5093449" y="5870913"/>
            <a:ext cx="3491661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3200" dirty="0"/>
              <a:t>新工作：</a:t>
            </a:r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  <a:endParaRPr lang="en-US" altLang="zh-TW" sz="3200" dirty="0"/>
          </a:p>
        </p:txBody>
      </p:sp>
      <p:sp>
        <p:nvSpPr>
          <p:cNvPr id="6" name="矩形 5"/>
          <p:cNvSpPr/>
          <p:nvPr/>
        </p:nvSpPr>
        <p:spPr>
          <a:xfrm>
            <a:off x="669123" y="5876464"/>
            <a:ext cx="4503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</a:t>
            </a:r>
            <a:r>
              <a:rPr lang="zh-TW" altLang="en-US" sz="3200" dirty="0"/>
              <a:t> 即將取代部分的工作</a:t>
            </a:r>
            <a:r>
              <a:rPr lang="en-US" altLang="zh-TW" sz="3200" dirty="0"/>
              <a:t>?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2290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 descr="「神奇寶貝訓練師　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77812"/>
            <a:ext cx="4705350" cy="33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圖說文字 3"/>
          <p:cNvSpPr/>
          <p:nvPr/>
        </p:nvSpPr>
        <p:spPr>
          <a:xfrm>
            <a:off x="514350" y="2835515"/>
            <a:ext cx="4724400" cy="1527175"/>
          </a:xfrm>
          <a:prstGeom prst="wedgeRoundRectCallout">
            <a:avLst>
              <a:gd name="adj1" fmla="val -55428"/>
              <a:gd name="adj2" fmla="val 61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機器不是自己會學嗎？</a:t>
            </a:r>
            <a:endParaRPr lang="en-US" altLang="zh-TW" sz="2800" dirty="0"/>
          </a:p>
          <a:p>
            <a:pPr algn="ctr"/>
            <a:r>
              <a:rPr lang="zh-TW" altLang="en-US" sz="2800" dirty="0"/>
              <a:t>為什麼需要 </a:t>
            </a:r>
            <a:r>
              <a:rPr lang="en-US" altLang="zh-TW" sz="2800" dirty="0"/>
              <a:t>AI</a:t>
            </a:r>
            <a:r>
              <a:rPr lang="zh-TW" altLang="en-US" sz="2800" dirty="0"/>
              <a:t> 訓練師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3333750" y="4497626"/>
            <a:ext cx="5181600" cy="1276353"/>
          </a:xfrm>
          <a:prstGeom prst="wedgeRoundRectCallout">
            <a:avLst>
              <a:gd name="adj1" fmla="val 48896"/>
              <a:gd name="adj2" fmla="val 913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戰鬥是寶可夢在打，</a:t>
            </a:r>
            <a:endParaRPr lang="en-US" altLang="zh-TW" sz="2800" dirty="0"/>
          </a:p>
          <a:p>
            <a:pPr algn="ctr"/>
            <a:r>
              <a:rPr lang="zh-TW" altLang="en-US" sz="2800" dirty="0"/>
              <a:t>為什麼需要寶可夢訓練師？</a:t>
            </a:r>
          </a:p>
        </p:txBody>
      </p:sp>
    </p:spTree>
    <p:extLst>
      <p:ext uri="{BB962C8B-B14F-4D97-AF65-F5344CB8AC3E}">
        <p14:creationId xmlns:p14="http://schemas.microsoft.com/office/powerpoint/2010/main" val="419377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神奇寶貝第</a:t>
            </a:r>
            <a:r>
              <a:rPr lang="en-US" altLang="zh-TW" dirty="0"/>
              <a:t>5</a:t>
            </a:r>
            <a:r>
              <a:rPr lang="zh-TW" altLang="en-US" dirty="0"/>
              <a:t>集 尼比市的決鬥</a:t>
            </a:r>
          </a:p>
        </p:txBody>
      </p:sp>
      <p:pic>
        <p:nvPicPr>
          <p:cNvPr id="5" name="神奇寶貝第5集 尼比市的決鬥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4" name="矩形 3"/>
          <p:cNvSpPr/>
          <p:nvPr/>
        </p:nvSpPr>
        <p:spPr>
          <a:xfrm>
            <a:off x="1970689" y="6176963"/>
            <a:ext cx="520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https://www.youtube.com/watch?v=uUOZZb8eJ_k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5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寶可夢訓練師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寶可夢訓練師要挑選適合的寶可夢來戰鬥</a:t>
            </a:r>
            <a:endParaRPr lang="en-US" altLang="zh-TW" sz="2400" dirty="0"/>
          </a:p>
          <a:p>
            <a:pPr lvl="1"/>
            <a:r>
              <a:rPr lang="zh-TW" altLang="en-US" dirty="0"/>
              <a:t>寶可夢有不同的屬性</a:t>
            </a:r>
            <a:endParaRPr lang="en-US" alt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訓練師要挑選合適的 </a:t>
            </a:r>
            <a:r>
              <a:rPr lang="en-US" altLang="zh-TW" sz="2400" dirty="0"/>
              <a:t>model, loss function</a:t>
            </a:r>
          </a:p>
          <a:p>
            <a:pPr lvl="1"/>
            <a:r>
              <a:rPr lang="zh-TW" altLang="en-US" dirty="0"/>
              <a:t>不同 </a:t>
            </a:r>
            <a:r>
              <a:rPr lang="en-US" altLang="zh-TW" dirty="0"/>
              <a:t>model, loss function </a:t>
            </a:r>
            <a:r>
              <a:rPr lang="zh-TW" altLang="en-US" dirty="0"/>
              <a:t>適合解決不同的問題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59" y="412248"/>
            <a:ext cx="5796336" cy="11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評量方式 </a:t>
            </a:r>
            <a:r>
              <a:rPr lang="en-US" altLang="zh-TW" dirty="0"/>
              <a:t>- </a:t>
            </a:r>
            <a:r>
              <a:rPr lang="zh-TW" altLang="en-US" dirty="0"/>
              <a:t>期末專題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期末專題 </a:t>
            </a:r>
            <a:r>
              <a:rPr lang="en-US" altLang="zh-TW" dirty="0"/>
              <a:t>(40%)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sz="2800" dirty="0"/>
              <a:t>2</a:t>
            </a:r>
            <a:r>
              <a:rPr lang="zh-TW" altLang="en-US" sz="2800" dirty="0"/>
              <a:t> </a:t>
            </a:r>
            <a:r>
              <a:rPr lang="en-US" altLang="zh-TW" sz="2800" dirty="0"/>
              <a:t>~</a:t>
            </a:r>
            <a:r>
              <a:rPr lang="zh-TW" altLang="en-US" sz="2800" dirty="0"/>
              <a:t> </a:t>
            </a:r>
            <a:r>
              <a:rPr lang="en-US" altLang="zh-TW" sz="2800" dirty="0"/>
              <a:t>4</a:t>
            </a:r>
            <a:r>
              <a:rPr lang="zh-TW" altLang="en-US" sz="2800" dirty="0"/>
              <a:t>人一組</a:t>
            </a:r>
            <a:endParaRPr lang="en-US" altLang="zh-TW" sz="2800" dirty="0"/>
          </a:p>
          <a:p>
            <a:pPr lvl="1"/>
            <a:r>
              <a:rPr lang="zh-TW" altLang="en-US" sz="2800" dirty="0"/>
              <a:t>找不到隊友也沒關係，會幫忙配對</a:t>
            </a:r>
            <a:endParaRPr lang="en-US" altLang="zh-TW" sz="2800" dirty="0"/>
          </a:p>
          <a:p>
            <a:r>
              <a:rPr lang="en-US" altLang="zh-TW" dirty="0"/>
              <a:t>5/04 </a:t>
            </a:r>
            <a:r>
              <a:rPr lang="zh-TW" altLang="en-US" dirty="0"/>
              <a:t>公告題目</a:t>
            </a:r>
            <a:endParaRPr lang="en-US" altLang="zh-TW" dirty="0"/>
          </a:p>
          <a:p>
            <a:r>
              <a:rPr lang="zh-TW" altLang="en-US" dirty="0"/>
              <a:t>進行方式：會公告幾個可能的題目給同學們選擇，其餘規定同作業</a:t>
            </a:r>
            <a:endParaRPr lang="en-US" altLang="zh-TW" dirty="0"/>
          </a:p>
          <a:p>
            <a:r>
              <a:rPr lang="zh-TW" altLang="en-US" dirty="0"/>
              <a:t>最後會有組內互評</a:t>
            </a:r>
            <a:endParaRPr lang="en-US" altLang="zh-TW" dirty="0"/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6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神奇寶貝第</a:t>
            </a:r>
            <a:r>
              <a:rPr lang="en-US" altLang="zh-TW" dirty="0"/>
              <a:t>106</a:t>
            </a:r>
            <a:r>
              <a:rPr lang="zh-TW" altLang="en-US" dirty="0"/>
              <a:t>集 噴火龍</a:t>
            </a:r>
            <a:r>
              <a:rPr lang="en-US" altLang="zh-TW" dirty="0"/>
              <a:t>‧</a:t>
            </a:r>
            <a:r>
              <a:rPr lang="zh-TW" altLang="en-US" dirty="0"/>
              <a:t>就決定是你了</a:t>
            </a:r>
          </a:p>
        </p:txBody>
      </p:sp>
      <p:pic>
        <p:nvPicPr>
          <p:cNvPr id="4" name="神奇寶貝第106集 噴火龍‧就決定是你了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5" name="矩形 4"/>
          <p:cNvSpPr/>
          <p:nvPr/>
        </p:nvSpPr>
        <p:spPr>
          <a:xfrm>
            <a:off x="1632141" y="6176963"/>
            <a:ext cx="5879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https://www.youtube.com/watch?v=4G_aoKiCDc4</a:t>
            </a:r>
          </a:p>
        </p:txBody>
      </p:sp>
    </p:spTree>
    <p:extLst>
      <p:ext uri="{BB962C8B-B14F-4D97-AF65-F5344CB8AC3E}">
        <p14:creationId xmlns:p14="http://schemas.microsoft.com/office/powerpoint/2010/main" val="12533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寶可夢訓練師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寶可夢訓練師要挑選適合的寶可夢來戰鬥</a:t>
            </a:r>
            <a:endParaRPr lang="en-US" altLang="zh-TW" sz="2400" dirty="0"/>
          </a:p>
          <a:p>
            <a:pPr lvl="1"/>
            <a:r>
              <a:rPr lang="zh-TW" altLang="en-US" dirty="0"/>
              <a:t>寶可夢有不同的屬性</a:t>
            </a:r>
            <a:endParaRPr lang="en-US" altLang="zh-TW" dirty="0"/>
          </a:p>
          <a:p>
            <a:r>
              <a:rPr lang="zh-TW" altLang="en-US" sz="2400" dirty="0"/>
              <a:t>召喚出來的寶可夢不一定聽話</a:t>
            </a:r>
            <a:endParaRPr lang="en-US" altLang="zh-TW" sz="2400" dirty="0"/>
          </a:p>
          <a:p>
            <a:pPr lvl="1"/>
            <a:r>
              <a:rPr lang="en-US" altLang="zh-TW" dirty="0"/>
              <a:t>E.g. </a:t>
            </a:r>
            <a:r>
              <a:rPr lang="zh-TW" altLang="en-US" dirty="0"/>
              <a:t>小智的噴火龍</a:t>
            </a:r>
            <a:endParaRPr lang="en-US" altLang="zh-TW" dirty="0"/>
          </a:p>
          <a:p>
            <a:pPr lvl="1"/>
            <a:r>
              <a:rPr lang="zh-TW" altLang="en-US" dirty="0"/>
              <a:t>需要有經驗的寶可夢訓練師</a:t>
            </a:r>
            <a:endParaRPr lang="en-US" alt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AI </a:t>
            </a:r>
            <a:r>
              <a:rPr lang="zh-TW" altLang="en-US" sz="3200" dirty="0"/>
              <a:t>訓練師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AI</a:t>
            </a:r>
            <a:r>
              <a:rPr lang="zh-TW" altLang="en-US" sz="2400" dirty="0"/>
              <a:t>訓練師要挑選合適的 </a:t>
            </a:r>
            <a:r>
              <a:rPr lang="en-US" altLang="zh-TW" sz="2400" dirty="0"/>
              <a:t>model, loss function</a:t>
            </a:r>
          </a:p>
          <a:p>
            <a:pPr lvl="1"/>
            <a:r>
              <a:rPr lang="zh-TW" altLang="en-US" dirty="0"/>
              <a:t>不同 </a:t>
            </a:r>
            <a:r>
              <a:rPr lang="en-US" altLang="zh-TW" dirty="0"/>
              <a:t>model, loss function </a:t>
            </a:r>
            <a:r>
              <a:rPr lang="zh-TW" altLang="en-US" dirty="0"/>
              <a:t>適合解決不同的問題</a:t>
            </a:r>
            <a:endParaRPr lang="en-US" altLang="zh-TW" dirty="0"/>
          </a:p>
          <a:p>
            <a:r>
              <a:rPr lang="zh-TW" altLang="en-US" sz="2400" dirty="0"/>
              <a:t>不一定能找出 </a:t>
            </a:r>
            <a:r>
              <a:rPr lang="en-US" altLang="zh-TW" sz="2400" dirty="0"/>
              <a:t>best</a:t>
            </a:r>
            <a:r>
              <a:rPr lang="zh-TW" altLang="en-US" sz="2400" dirty="0"/>
              <a:t> </a:t>
            </a:r>
            <a:r>
              <a:rPr lang="en-US" altLang="zh-TW" sz="2400" dirty="0"/>
              <a:t>function</a:t>
            </a:r>
          </a:p>
          <a:p>
            <a:pPr lvl="1"/>
            <a:r>
              <a:rPr lang="en-US" altLang="zh-TW" dirty="0"/>
              <a:t>E.g. Deep Learning</a:t>
            </a:r>
          </a:p>
          <a:p>
            <a:pPr lvl="1"/>
            <a:r>
              <a:rPr lang="zh-TW" altLang="en-US" dirty="0"/>
              <a:t>需要有經驗的 </a:t>
            </a:r>
            <a:r>
              <a:rPr lang="en-US" altLang="zh-TW" dirty="0"/>
              <a:t>AI</a:t>
            </a:r>
            <a:r>
              <a:rPr lang="zh-TW" altLang="en-US" dirty="0"/>
              <a:t> 訓練師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59" y="412248"/>
            <a:ext cx="5796336" cy="11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大家還記得寶可夢的開場嗎？</a:t>
            </a:r>
          </a:p>
        </p:txBody>
      </p:sp>
      <p:pic>
        <p:nvPicPr>
          <p:cNvPr id="5" name="神奇寶貝第1集 神奇寶貝‧就決定是你了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5705475" cy="4351338"/>
          </a:xfrm>
        </p:spPr>
      </p:pic>
      <p:sp>
        <p:nvSpPr>
          <p:cNvPr id="6" name="矩形 5"/>
          <p:cNvSpPr/>
          <p:nvPr/>
        </p:nvSpPr>
        <p:spPr>
          <a:xfrm>
            <a:off x="1719263" y="6311899"/>
            <a:ext cx="5596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https://www.youtube.com/watch?v=NyCNkq4ByzY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17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訓練師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厲害的 </a:t>
            </a:r>
            <a:r>
              <a:rPr lang="en-US" altLang="zh-TW" dirty="0"/>
              <a:t>AI</a:t>
            </a:r>
            <a:r>
              <a:rPr lang="zh-TW" altLang="en-US" dirty="0"/>
              <a:t> ， </a:t>
            </a:r>
            <a:r>
              <a:rPr lang="en-US" altLang="zh-TW" dirty="0"/>
              <a:t>AI</a:t>
            </a:r>
            <a:r>
              <a:rPr lang="zh-TW" altLang="en-US" dirty="0"/>
              <a:t> 訓練師功不可沒</a:t>
            </a:r>
            <a:endParaRPr lang="en-US" altLang="zh-TW" dirty="0"/>
          </a:p>
          <a:p>
            <a:r>
              <a:rPr lang="zh-TW" altLang="en-US" dirty="0"/>
              <a:t>讓我們一起朝 </a:t>
            </a:r>
            <a:r>
              <a:rPr lang="en-US" altLang="zh-TW" dirty="0"/>
              <a:t>AI</a:t>
            </a:r>
            <a:r>
              <a:rPr lang="zh-TW" altLang="en-US" dirty="0"/>
              <a:t> 訓練師之路邁進</a:t>
            </a:r>
          </a:p>
        </p:txBody>
      </p:sp>
      <p:pic>
        <p:nvPicPr>
          <p:cNvPr id="10242" name="Picture 2" descr="https://lh3.googleusercontent.com/-bpUPbubqFAA_edGVEIA9e4N4d31rQhVmNHL2n6v_z_jaix_zvP6v8xUcreRmUrK6LtgGmlIJAnUpIE0lYq10ueFX-nd-OY-Twe20bl5s-w4KFzwJUSsGeYLEJYi_qzmI9V5MiiKBYTc88dqa37n8WtOvoBmPU4ZPnszxjhREct76o6p_HOKudgBQ7tV44zrxRzaQvk29DhSAPQdj5eKtJPm-Rvxhll50OJPGhwFoJygJEM0ln4gM7ZULrp5cRbTJsaOzGmR933A10d7IoBOi4a_P2gNZ_Y02iOsfZhpRl7nXaDgp3mVGNlgZ8Qge34z0DmEfmhlucurowAL_86qiynI4DGwlfV8-Bn-ialg2DeYU4ruIKEsTdK1I0WkkQRg8sAUdpmKRM631qVX_dMKJHzCIm458Xagsf6sOr4ORpKq6Fw60aSRtfA8-lNcQ8fCLa5pkjuX77ZGxPGiTSnj8c7m1WoT6nfI_dHer7CDCCc4cemy1oydfAAq56N2sm2W5zhiBih22smPuiP-OXEvhOtTkfP-i--3rtYsLC_r0lUbYvbEEKhDuARP6dOhk4o7QE4I4eegthyxHwcyqYFDjfd3d8ZMcuf4=w428-h300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9" y="3018970"/>
            <a:ext cx="5075231" cy="35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381500" y="1712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http://www.gvm.com.tw/webonly_content_10787.html</a:t>
            </a:r>
          </a:p>
        </p:txBody>
      </p:sp>
    </p:spTree>
    <p:extLst>
      <p:ext uri="{BB962C8B-B14F-4D97-AF65-F5344CB8AC3E}">
        <p14:creationId xmlns:p14="http://schemas.microsoft.com/office/powerpoint/2010/main" val="117548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191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老師上課時間：週四上午  </a:t>
            </a:r>
            <a:r>
              <a:rPr lang="en-US" altLang="zh-TW" dirty="0"/>
              <a:t>9:10 – 12:10</a:t>
            </a:r>
          </a:p>
          <a:p>
            <a:pPr marL="685800" lvl="2">
              <a:spcBef>
                <a:spcPts val="1000"/>
              </a:spcBef>
            </a:pPr>
            <a:r>
              <a:rPr lang="zh-TW" altLang="en-US" sz="2400" dirty="0"/>
              <a:t>上課投影片和錄音會放到李宏毅的個人網頁上</a:t>
            </a:r>
            <a:endParaRPr lang="en-US" altLang="zh-TW" sz="2400" dirty="0"/>
          </a:p>
          <a:p>
            <a:pPr marL="685800" lvl="2">
              <a:spcBef>
                <a:spcPts val="1000"/>
              </a:spcBef>
            </a:pPr>
            <a:r>
              <a:rPr lang="zh-TW" altLang="en-US" sz="2400" dirty="0"/>
              <a:t>李宏毅的個人網頁：</a:t>
            </a:r>
            <a:r>
              <a:rPr lang="en-US" altLang="zh-TW" sz="2400" dirty="0">
                <a:hlinkClick r:id="rId3"/>
              </a:rPr>
              <a:t>http://speech.ee.ntu.edu.tw/~tlkagk/courses_ML17.html</a:t>
            </a:r>
            <a:r>
              <a:rPr lang="en-US" altLang="zh-TW" sz="2400" dirty="0"/>
              <a:t> </a:t>
            </a:r>
          </a:p>
          <a:p>
            <a:r>
              <a:rPr lang="zh-TW" altLang="en-US" sz="2400" dirty="0"/>
              <a:t>助教時間：</a:t>
            </a:r>
            <a:endParaRPr lang="en-US" altLang="zh-TW" sz="2400" dirty="0"/>
          </a:p>
          <a:p>
            <a:pPr lvl="1"/>
            <a:r>
              <a:rPr lang="zh-TW" altLang="en-US" b="1" dirty="0"/>
              <a:t>在作業截止的前一週</a:t>
            </a:r>
            <a:r>
              <a:rPr lang="zh-TW" altLang="en-US" dirty="0"/>
              <a:t>週四中午  </a:t>
            </a:r>
            <a:r>
              <a:rPr lang="en-US" altLang="zh-TW" dirty="0"/>
              <a:t>12:20 – 1:10</a:t>
            </a:r>
            <a:r>
              <a:rPr lang="zh-TW" altLang="en-US" dirty="0"/>
              <a:t>，由助教示範、講解作業實作方式</a:t>
            </a:r>
            <a:endParaRPr lang="en-US" altLang="zh-TW" dirty="0"/>
          </a:p>
          <a:p>
            <a:pPr lvl="2"/>
            <a:r>
              <a:rPr lang="zh-TW" altLang="en-US" sz="2400" dirty="0"/>
              <a:t>不一定要參加</a:t>
            </a:r>
            <a:endParaRPr lang="en-US" altLang="zh-TW" sz="2400" dirty="0"/>
          </a:p>
          <a:p>
            <a:pPr lvl="1"/>
            <a:r>
              <a:rPr lang="zh-TW" altLang="en-US" dirty="0"/>
              <a:t>在講解作業前就在 </a:t>
            </a:r>
            <a:r>
              <a:rPr lang="en-US" altLang="zh-TW" dirty="0" err="1"/>
              <a:t>Kaggle</a:t>
            </a:r>
            <a:r>
              <a:rPr lang="en-US" altLang="zh-TW" dirty="0"/>
              <a:t> </a:t>
            </a:r>
            <a:r>
              <a:rPr lang="zh-TW" altLang="en-US" dirty="0"/>
              <a:t>上達到 </a:t>
            </a:r>
            <a:r>
              <a:rPr lang="en-US" altLang="zh-TW" dirty="0"/>
              <a:t>baseline </a:t>
            </a:r>
            <a:r>
              <a:rPr lang="zh-TW" altLang="en-US" dirty="0"/>
              <a:t>會有額外加分</a:t>
            </a:r>
            <a:endParaRPr lang="en-US" altLang="zh-TW" dirty="0"/>
          </a:p>
          <a:p>
            <a:r>
              <a:rPr lang="en-US" altLang="zh-TW" sz="2400" dirty="0"/>
              <a:t>3/09 </a:t>
            </a:r>
            <a:r>
              <a:rPr lang="zh-TW" altLang="en-US" sz="2400" dirty="0"/>
              <a:t>老師請假</a:t>
            </a:r>
          </a:p>
        </p:txBody>
      </p:sp>
    </p:spTree>
    <p:extLst>
      <p:ext uri="{BB962C8B-B14F-4D97-AF65-F5344CB8AC3E}">
        <p14:creationId xmlns:p14="http://schemas.microsoft.com/office/powerpoint/2010/main" val="2551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FB </a:t>
            </a:r>
            <a:r>
              <a:rPr lang="zh-TW" altLang="en-US" dirty="0"/>
              <a:t>社團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社團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“Machine Learning (2017, Spring)”</a:t>
            </a:r>
            <a:endParaRPr lang="zh-TW" altLang="en-US" dirty="0"/>
          </a:p>
          <a:p>
            <a:pPr lvl="1"/>
            <a:r>
              <a:rPr lang="en-US" altLang="zh-TW" dirty="0">
                <a:hlinkClick r:id="rId2"/>
              </a:rPr>
              <a:t>https://www.facebook.com/groups/226970244375624/</a:t>
            </a:r>
            <a:endParaRPr lang="en-US" altLang="zh-TW" dirty="0"/>
          </a:p>
          <a:p>
            <a:r>
              <a:rPr lang="zh-TW" altLang="en-US" dirty="0"/>
              <a:t>有問題可以直接在 </a:t>
            </a:r>
            <a:r>
              <a:rPr lang="en-US" altLang="zh-TW" dirty="0"/>
              <a:t>FB</a:t>
            </a:r>
            <a:r>
              <a:rPr lang="zh-TW" altLang="en-US" dirty="0"/>
              <a:t>社團上發問</a:t>
            </a:r>
            <a:endParaRPr lang="en-US" altLang="zh-TW" dirty="0"/>
          </a:p>
          <a:p>
            <a:pPr lvl="1"/>
            <a:r>
              <a:rPr lang="zh-TW" altLang="en-US" sz="2800" dirty="0"/>
              <a:t>如果有同學知道答案請幫忙回答</a:t>
            </a:r>
            <a:endParaRPr lang="en-US" altLang="zh-TW" sz="2800" dirty="0"/>
          </a:p>
          <a:p>
            <a:r>
              <a:rPr lang="zh-TW" altLang="en-US" dirty="0"/>
              <a:t>有想法也可以在 </a:t>
            </a:r>
            <a:r>
              <a:rPr lang="en-US" altLang="zh-TW" dirty="0"/>
              <a:t>FB</a:t>
            </a:r>
            <a:r>
              <a:rPr lang="zh-TW" altLang="en-US" dirty="0"/>
              <a:t>社團上發言</a:t>
            </a:r>
            <a:endParaRPr lang="en-US" altLang="zh-TW" dirty="0"/>
          </a:p>
          <a:p>
            <a:r>
              <a:rPr lang="zh-TW" altLang="en-US" dirty="0"/>
              <a:t>會紀錄好的問題、答案、留言，期末會加分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666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如果上學期「正確」完成作業零但沒有加簽，等一下直接加簽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助教會公告作業 </a:t>
            </a:r>
            <a:r>
              <a:rPr lang="en-US" altLang="zh-TW" dirty="0"/>
              <a:t>0 </a:t>
            </a:r>
            <a:r>
              <a:rPr lang="zh-TW" altLang="en-US" dirty="0"/>
              <a:t>，明天 </a:t>
            </a:r>
            <a:r>
              <a:rPr lang="en-US" altLang="zh-TW" dirty="0"/>
              <a:t>(</a:t>
            </a:r>
            <a:r>
              <a:rPr lang="zh-TW" altLang="en-US" dirty="0"/>
              <a:t>週五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12:00</a:t>
            </a:r>
            <a:r>
              <a:rPr lang="zh-TW" altLang="en-US" dirty="0"/>
              <a:t> 前完成</a:t>
            </a:r>
            <a:endParaRPr lang="en-US" altLang="zh-TW" dirty="0"/>
          </a:p>
          <a:p>
            <a:pPr lvl="1"/>
            <a:r>
              <a:rPr lang="zh-TW" altLang="en-US" sz="2800" dirty="0"/>
              <a:t>作業 </a:t>
            </a:r>
            <a:r>
              <a:rPr lang="en-US" altLang="zh-TW" sz="2800" dirty="0"/>
              <a:t>0</a:t>
            </a:r>
            <a:r>
              <a:rPr lang="zh-TW" altLang="en-US" sz="2800" dirty="0"/>
              <a:t> 跟機器學習無關，只是測驗基礎程式能力</a:t>
            </a:r>
            <a:endParaRPr lang="en-US" altLang="zh-TW" sz="2800" dirty="0"/>
          </a:p>
          <a:p>
            <a:pPr lvl="1"/>
            <a:r>
              <a:rPr lang="zh-TW" altLang="en-US" sz="2800" dirty="0"/>
              <a:t>完成作業 </a:t>
            </a:r>
            <a:r>
              <a:rPr lang="en-US" altLang="zh-TW" sz="2800" dirty="0"/>
              <a:t>0 </a:t>
            </a:r>
            <a:r>
              <a:rPr lang="zh-TW" altLang="en-US" sz="2800" dirty="0"/>
              <a:t>就加簽，助教會公告授權碼取得方式</a:t>
            </a:r>
            <a:endParaRPr lang="en-US" altLang="zh-TW" sz="28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3100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2809</TotalTime>
  <Words>2659</Words>
  <Application>Microsoft Office PowerPoint</Application>
  <PresentationFormat>如螢幕大小 (4:3)</PresentationFormat>
  <Paragraphs>546</Paragraphs>
  <Slides>63</Slides>
  <Notes>21</Notes>
  <HiddenSlides>0</HiddenSlides>
  <MMClips>3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Helvetica Neue</vt:lpstr>
      <vt:lpstr>ＭＳ Ｐゴシック</vt:lpstr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Introduction of  this course</vt:lpstr>
      <vt:lpstr>Policy</vt:lpstr>
      <vt:lpstr>評量方式</vt:lpstr>
      <vt:lpstr>評量方式 - 作業 (60%)</vt:lpstr>
      <vt:lpstr>評量方式 - 作業 (60%)</vt:lpstr>
      <vt:lpstr>評量方式 - 期末專題 </vt:lpstr>
      <vt:lpstr>上課</vt:lpstr>
      <vt:lpstr>FB 社團</vt:lpstr>
      <vt:lpstr>加簽</vt:lpstr>
      <vt:lpstr>參考書籍</vt:lpstr>
      <vt:lpstr>FAQ</vt:lpstr>
      <vt:lpstr>Welcome our TAs</vt:lpstr>
      <vt:lpstr>作業零</vt:lpstr>
      <vt:lpstr>作業一</vt:lpstr>
      <vt:lpstr>作業二</vt:lpstr>
      <vt:lpstr>作業三</vt:lpstr>
      <vt:lpstr>作業四</vt:lpstr>
      <vt:lpstr>作業五</vt:lpstr>
      <vt:lpstr>作業六</vt:lpstr>
      <vt:lpstr>大助教  –盧柏儒</vt:lpstr>
      <vt:lpstr>What is  Machine Learning?</vt:lpstr>
      <vt:lpstr>What is Machine Learning?</vt:lpstr>
      <vt:lpstr>What is Machine Learning?</vt:lpstr>
      <vt:lpstr>Machine Learning  ≈ Looking for a Function</vt:lpstr>
      <vt:lpstr>Framework </vt:lpstr>
      <vt:lpstr>Framework </vt:lpstr>
      <vt:lpstr>Framework </vt:lpstr>
      <vt:lpstr>Machine Learning is so simple ……</vt:lpstr>
      <vt:lpstr>Learning Map</vt:lpstr>
      <vt:lpstr>PowerPoint 簡報</vt:lpstr>
      <vt:lpstr>Learning Map</vt:lpstr>
      <vt:lpstr>Learning Map</vt:lpstr>
      <vt:lpstr>Classification</vt:lpstr>
      <vt:lpstr>Binary Classification</vt:lpstr>
      <vt:lpstr>Multi-class Classification</vt:lpstr>
      <vt:lpstr>Learning Map</vt:lpstr>
      <vt:lpstr>Classification - Deep Learning</vt:lpstr>
      <vt:lpstr>Classification - Deep Learning</vt:lpstr>
      <vt:lpstr>Classification - Deep Learning</vt:lpstr>
      <vt:lpstr>Learning Map</vt:lpstr>
      <vt:lpstr>Semi-supervised Learning</vt:lpstr>
      <vt:lpstr>Learning Map</vt:lpstr>
      <vt:lpstr>Transfer Learning</vt:lpstr>
      <vt:lpstr>Learning Map</vt:lpstr>
      <vt:lpstr>Unsupervised Learning</vt:lpstr>
      <vt:lpstr>Unsupervised Learning</vt:lpstr>
      <vt:lpstr>Unsupervised Learning</vt:lpstr>
      <vt:lpstr>Unsupervised Learning</vt:lpstr>
      <vt:lpstr>Learning Map</vt:lpstr>
      <vt:lpstr>Structured Learning  - Beyond Classification</vt:lpstr>
      <vt:lpstr>Learning Map</vt:lpstr>
      <vt:lpstr>Reinforcement Learning</vt:lpstr>
      <vt:lpstr>Supervised v.s. Reinforcement</vt:lpstr>
      <vt:lpstr>Supervised v.s. Reinforcement</vt:lpstr>
      <vt:lpstr>PowerPoint 簡報</vt:lpstr>
      <vt:lpstr>Why we need to learn Machine Learning?</vt:lpstr>
      <vt:lpstr>AI 訓練師</vt:lpstr>
      <vt:lpstr>神奇寶貝第5集 尼比市的決鬥</vt:lpstr>
      <vt:lpstr>AI 訓練師</vt:lpstr>
      <vt:lpstr>神奇寶貝第106集 噴火龍‧就決定是你了</vt:lpstr>
      <vt:lpstr>AI 訓練師</vt:lpstr>
      <vt:lpstr>大家還記得寶可夢的開場嗎？</vt:lpstr>
      <vt:lpstr>AI 訓練師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 Machine Learning</dc:title>
  <dc:creator>Lee Hung-yi</dc:creator>
  <cp:lastModifiedBy>Hung-yi Lee</cp:lastModifiedBy>
  <cp:revision>99</cp:revision>
  <dcterms:created xsi:type="dcterms:W3CDTF">2016-09-18T02:02:43Z</dcterms:created>
  <dcterms:modified xsi:type="dcterms:W3CDTF">2017-02-22T13:56:07Z</dcterms:modified>
</cp:coreProperties>
</file>